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6" r:id="rId2"/>
    <p:sldId id="257" r:id="rId3"/>
    <p:sldId id="258" r:id="rId4"/>
    <p:sldId id="277" r:id="rId5"/>
    <p:sldId id="260" r:id="rId6"/>
    <p:sldId id="259" r:id="rId7"/>
    <p:sldId id="278" r:id="rId8"/>
    <p:sldId id="279" r:id="rId9"/>
    <p:sldId id="280" r:id="rId10"/>
    <p:sldId id="264" r:id="rId11"/>
    <p:sldId id="265" r:id="rId12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Helvetica Neue Light" panose="02000403000000020004" pitchFamily="2" charset="0"/>
      <p:regular r:id="rId26"/>
      <p:bold r:id="rId27"/>
      <p:italic r:id="rId28"/>
      <p:boldItalic r:id="rId29"/>
    </p:embeddedFont>
    <p:embeddedFont>
      <p:font typeface="Libre Franklin" pitchFamily="2" charset="77"/>
      <p:regular r:id="rId30"/>
      <p:bold r:id="rId31"/>
      <p:italic r:id="rId32"/>
      <p:boldItalic r:id="rId33"/>
    </p:embeddedFont>
    <p:embeddedFont>
      <p:font typeface="Poppins" pitchFamily="2" charset="77"/>
      <p:regular r:id="rId34"/>
      <p:bold r:id="rId35"/>
      <p:italic r:id="rId36"/>
      <p:boldItalic r:id="rId37"/>
    </p:embeddedFont>
    <p:embeddedFont>
      <p:font typeface="Poppins Medium" panose="020B0604020202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CHENKO KSENIIA" initials="IK" lastIdx="5" clrIdx="0">
    <p:extLst>
      <p:ext uri="{19B8F6BF-5375-455C-9EA6-DF929625EA0E}">
        <p15:presenceInfo xmlns:p15="http://schemas.microsoft.com/office/powerpoint/2012/main" userId="ILCHENKO KSENIIA" providerId="None"/>
      </p:ext>
    </p:extLst>
  </p:cmAuthor>
  <p:cmAuthor id="2" name="condominios@futurebuildingco.pt" initials="c" lastIdx="1" clrIdx="1">
    <p:extLst>
      <p:ext uri="{19B8F6BF-5375-455C-9EA6-DF929625EA0E}">
        <p15:presenceInfo xmlns:p15="http://schemas.microsoft.com/office/powerpoint/2012/main" userId="c493daaed92ec38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06"/>
    <p:restoredTop sz="80810"/>
  </p:normalViewPr>
  <p:slideViewPr>
    <p:cSldViewPr snapToGrid="0">
      <p:cViewPr varScale="1">
        <p:scale>
          <a:sx n="120" d="100"/>
          <a:sy n="120" d="100"/>
        </p:scale>
        <p:origin x="1232" y="176"/>
      </p:cViewPr>
      <p:guideLst>
        <p:guide orient="horz" pos="1620"/>
        <p:guide pos="2880"/>
        <p:guide orient="horz" pos="902"/>
      </p:guideLst>
    </p:cSldViewPr>
  </p:slideViewPr>
  <p:outlineViewPr>
    <p:cViewPr>
      <p:scale>
        <a:sx n="100" d="100"/>
        <a:sy n="100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tableStyles" Target="tableStyles.xml"/><Relationship Id="rId20" Type="http://schemas.openxmlformats.org/officeDocument/2006/relationships/font" Target="fonts/font7.fntdata"/><Relationship Id="rId41" Type="http://schemas.openxmlformats.org/officeDocument/2006/relationships/font" Target="fonts/font28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9b335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9b335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087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362ca8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362ca8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32380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2145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Used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fake</a:t>
            </a:r>
            <a:r>
              <a:rPr lang="pt-PT" dirty="0"/>
              <a:t> </a:t>
            </a:r>
            <a:r>
              <a:rPr lang="pt-PT" dirty="0" err="1"/>
              <a:t>news</a:t>
            </a:r>
            <a:r>
              <a:rPr lang="pt-PT" dirty="0"/>
              <a:t> na </a:t>
            </a:r>
            <a:r>
              <a:rPr lang="pt-PT" dirty="0" err="1"/>
              <a:t>twiter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15226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195403" y="4502700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JUN, 27th  | PARIS</a:t>
            </a:r>
            <a:endParaRPr sz="10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0" y="509432"/>
            <a:ext cx="6817258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4300" b="1" dirty="0">
                <a:solidFill>
                  <a:srgbClr val="2DC5FA"/>
                </a:solidFill>
                <a:latin typeface="Poppins"/>
                <a:cs typeface="Poppins"/>
              </a:rPr>
              <a:t>Supervised Learning</a:t>
            </a:r>
            <a:endParaRPr lang="en-GB" sz="43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3668639" y="3698859"/>
            <a:ext cx="534258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Ferdinand </a:t>
            </a:r>
            <a:r>
              <a:rPr lang="en-GB" sz="2400" b="1" dirty="0" err="1">
                <a:solidFill>
                  <a:srgbClr val="2DC5FA"/>
                </a:solidFill>
                <a:latin typeface="Poppins"/>
                <a:cs typeface="Poppins"/>
              </a:rPr>
              <a:t>Leube</a:t>
            </a:r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 - </a:t>
            </a:r>
            <a:r>
              <a:rPr lang="en" sz="2400" b="1" dirty="0">
                <a:solidFill>
                  <a:srgbClr val="2DC5FA"/>
                </a:solidFill>
                <a:latin typeface="Poppins"/>
                <a:cs typeface="Poppins"/>
                <a:sym typeface="Poppins Medium"/>
              </a:rPr>
              <a:t>Edgar Tomé</a:t>
            </a:r>
            <a:endParaRPr sz="2400" b="1" dirty="0">
              <a:solidFill>
                <a:srgbClr val="2DC5FA"/>
              </a:solidFill>
              <a:latin typeface="Poppins"/>
              <a:cs typeface="Poppins"/>
              <a:sym typeface="Poppins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592625" y="4578750"/>
            <a:ext cx="2418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MAY2022</a:t>
            </a:r>
            <a:endParaRPr sz="16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" name="Google Shape;90;p18">
            <a:extLst>
              <a:ext uri="{FF2B5EF4-FFF2-40B4-BE49-F238E27FC236}">
                <a16:creationId xmlns:a16="http://schemas.microsoft.com/office/drawing/2014/main" id="{D4ADF092-0126-84A3-D215-E43EB70A6BC9}"/>
              </a:ext>
            </a:extLst>
          </p:cNvPr>
          <p:cNvSpPr txBox="1"/>
          <p:nvPr/>
        </p:nvSpPr>
        <p:spPr>
          <a:xfrm>
            <a:off x="544223" y="1448325"/>
            <a:ext cx="681725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3200" b="1" dirty="0">
                <a:solidFill>
                  <a:srgbClr val="2DC5FA"/>
                </a:solidFill>
                <a:latin typeface="Poppins"/>
                <a:cs typeface="Poppins"/>
              </a:rPr>
              <a:t>Asteroid Hazardous</a:t>
            </a:r>
            <a:endParaRPr lang="en-GB" sz="32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96B384-3DCF-A6FD-1030-9838038C0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852" y="2190452"/>
            <a:ext cx="1837407" cy="13841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Conclusions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CAD523-E560-8F3B-91FD-92258C44B642}"/>
              </a:ext>
            </a:extLst>
          </p:cNvPr>
          <p:cNvSpPr txBox="1"/>
          <p:nvPr/>
        </p:nvSpPr>
        <p:spPr>
          <a:xfrm>
            <a:off x="477612" y="971311"/>
            <a:ext cx="8203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????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308344" y="982303"/>
            <a:ext cx="482318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Supervised Learning</a:t>
            </a:r>
            <a:endParaRPr lang="en-GB" sz="24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500434" y="3914147"/>
            <a:ext cx="5102923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</a:rPr>
              <a:t>Ferdinand </a:t>
            </a:r>
            <a:r>
              <a:rPr lang="en-GB" sz="1600" b="1" dirty="0" err="1">
                <a:solidFill>
                  <a:srgbClr val="2DC5FA"/>
                </a:solidFill>
                <a:latin typeface="Poppins"/>
                <a:cs typeface="Poppins"/>
              </a:rPr>
              <a:t>Leube</a:t>
            </a:r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</a:rPr>
              <a:t> - </a:t>
            </a:r>
            <a:r>
              <a:rPr lang="en-GB" sz="1600" b="1" dirty="0">
                <a:solidFill>
                  <a:srgbClr val="2DC5FA"/>
                </a:solidFill>
                <a:latin typeface="Poppins"/>
                <a:cs typeface="Poppins"/>
                <a:sym typeface="Poppins Medium"/>
              </a:rPr>
              <a:t>Edgar Tomé</a:t>
            </a:r>
          </a:p>
        </p:txBody>
      </p:sp>
      <p:sp>
        <p:nvSpPr>
          <p:cNvPr id="150" name="Google Shape;150;p27"/>
          <p:cNvSpPr txBox="1"/>
          <p:nvPr/>
        </p:nvSpPr>
        <p:spPr>
          <a:xfrm>
            <a:off x="2917966" y="2324700"/>
            <a:ext cx="330806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Questions?</a:t>
            </a:r>
            <a:endParaRPr sz="36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50;p27">
            <a:extLst>
              <a:ext uri="{FF2B5EF4-FFF2-40B4-BE49-F238E27FC236}">
                <a16:creationId xmlns:a16="http://schemas.microsoft.com/office/drawing/2014/main" id="{F5D557C9-FFAC-6E2D-020E-C14D2FB390D8}"/>
              </a:ext>
            </a:extLst>
          </p:cNvPr>
          <p:cNvSpPr txBox="1"/>
          <p:nvPr/>
        </p:nvSpPr>
        <p:spPr>
          <a:xfrm>
            <a:off x="7100459" y="3914147"/>
            <a:ext cx="1314174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Merci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900" y="327523"/>
            <a:ext cx="2984602" cy="447692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561000" y="922325"/>
            <a:ext cx="4987166" cy="352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 algn="just">
              <a:lnSpc>
                <a:spcPct val="150000"/>
              </a:lnSpc>
            </a:pPr>
            <a:r>
              <a:rPr lang="en-GB" sz="1200" dirty="0"/>
              <a:t>Asteroid classified as hazardous, based on parameters and features.</a:t>
            </a: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Problem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>
              <a:lnSpc>
                <a:spcPct val="150000"/>
              </a:lnSpc>
            </a:pPr>
            <a:r>
              <a:rPr lang="en-GB" sz="1200" dirty="0"/>
              <a:t>Apply models of supervised learning, using data of previous events of hazardous, to provide predictions of future hazardous based on parameters and features.</a:t>
            </a:r>
            <a:endParaRPr lang="en-GB" sz="1200" dirty="0"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7" y="1008135"/>
            <a:ext cx="4124780" cy="3707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Review data and case study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Perform EDA and data cleaning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Descriptive analytics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Export clean data for storage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Research of the models to be applied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Featuring Selection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Hyperparameters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models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Take conclusions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Poppins"/>
              </a:rPr>
              <a:t>Presentation</a:t>
            </a:r>
            <a:endParaRPr dirty="0"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Plan 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AC9DB-6359-25DA-F2F2-7EF500938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045" y="914254"/>
            <a:ext cx="4936180" cy="24508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6" y="1008136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 aim of this project was to practice EDA, data cleaning and realize every step necessary to apply models of supervised learning, to get model to predict asteroid hazardous.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225910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Goal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105;p20">
            <a:extLst>
              <a:ext uri="{FF2B5EF4-FFF2-40B4-BE49-F238E27FC236}">
                <a16:creationId xmlns:a16="http://schemas.microsoft.com/office/drawing/2014/main" id="{DC4DE7D9-6B88-EF49-4B89-2BCD0B0773D1}"/>
              </a:ext>
            </a:extLst>
          </p:cNvPr>
          <p:cNvSpPr txBox="1"/>
          <p:nvPr/>
        </p:nvSpPr>
        <p:spPr>
          <a:xfrm>
            <a:off x="561000" y="448441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Description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04;p20">
            <a:extLst>
              <a:ext uri="{FF2B5EF4-FFF2-40B4-BE49-F238E27FC236}">
                <a16:creationId xmlns:a16="http://schemas.microsoft.com/office/drawing/2014/main" id="{F2E39A96-B499-8AC3-E4B3-030F6A1000E8}"/>
              </a:ext>
            </a:extLst>
          </p:cNvPr>
          <p:cNvSpPr txBox="1"/>
          <p:nvPr/>
        </p:nvSpPr>
        <p:spPr>
          <a:xfrm>
            <a:off x="561000" y="2884395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 goals of this project was to develop the models of supervised learning and compare the results, to take conclusions of the best models can be applied to the data.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1262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561000" y="922325"/>
            <a:ext cx="814682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+mn-lt"/>
                <a:cs typeface="Poppins"/>
              </a:rPr>
              <a:t>The data cleaning and exploratory data analysis process, was to: </a:t>
            </a:r>
          </a:p>
          <a:p>
            <a:pPr lvl="0"/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561000" y="428225"/>
            <a:ext cx="739428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 and  Data cleaning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62637-0585-DD3D-B617-6BA27FF5F470}"/>
              </a:ext>
            </a:extLst>
          </p:cNvPr>
          <p:cNvSpPr txBox="1"/>
          <p:nvPr/>
        </p:nvSpPr>
        <p:spPr>
          <a:xfrm>
            <a:off x="1043491" y="1595285"/>
            <a:ext cx="734350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Uniform the date values of different observations for the same asteroid.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one of the feature that had correlation bigger that 90%, that was ”</a:t>
            </a:r>
            <a:r>
              <a:rPr lang="en-GB" dirty="0" err="1">
                <a:solidFill>
                  <a:schemeClr val="tx1"/>
                </a:solidFill>
                <a:cs typeface="Poppins"/>
              </a:rPr>
              <a:t>est_diameter_min</a:t>
            </a:r>
            <a:r>
              <a:rPr lang="en-GB" dirty="0">
                <a:solidFill>
                  <a:schemeClr val="tx1"/>
                </a:solidFill>
                <a:cs typeface="Poppins"/>
              </a:rPr>
              <a:t>”.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Check in box plot the outliers.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Id and names of the asteroid has they don’t have influence of the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orbiting body and sentry object, because are the same for every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Transform the column of the hazardous of True and False to 0 and 1, to apply on the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preparation for models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1000" y="921951"/>
            <a:ext cx="8208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Divide the data in features and results, X and Y, preparing different data sets according to feature selection, getting five data sets.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4793BA-02F7-8AAB-2C5B-37A0B9CA80D9}"/>
              </a:ext>
            </a:extLst>
          </p:cNvPr>
          <p:cNvSpPr txBox="1"/>
          <p:nvPr/>
        </p:nvSpPr>
        <p:spPr>
          <a:xfrm>
            <a:off x="914400" y="1678898"/>
            <a:ext cx="752506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Preparing the data to be applied on the models dividing in Train and Test in 20%, by random selection, without future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Used different functions for feature selection, applied in the same model, Random Forest Classifier.</a:t>
            </a:r>
          </a:p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3E426-C371-30A4-B2C1-BAD8B30FEDFF}"/>
              </a:ext>
            </a:extLst>
          </p:cNvPr>
          <p:cNvSpPr txBox="1"/>
          <p:nvPr/>
        </p:nvSpPr>
        <p:spPr>
          <a:xfrm>
            <a:off x="1576534" y="2653259"/>
            <a:ext cx="6563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SFM - selecting features based on importance weights.</a:t>
            </a:r>
          </a:p>
          <a:p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 – ranking with recursive feature elimination.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RFECV – recursive feature elimination wit cross-validation to select the number of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SFS – sequential feature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403602" y="377249"/>
            <a:ext cx="7691085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cs typeface="Poppins"/>
              </a:rPr>
              <a:t>Hyperparameters – Random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76016" y="760728"/>
            <a:ext cx="775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dirty="0"/>
              <a:t>Aplyed the random search to define the best parameters, acording with the importance of the features, for each model.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746340" y="1283948"/>
            <a:ext cx="8090361" cy="362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Logistic regression – there is not necessity to tune the paraments.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Nu-Support Vector Classification (</a:t>
            </a:r>
            <a:r>
              <a:rPr lang="en-GB" sz="1150" dirty="0" err="1"/>
              <a:t>NuSVC</a:t>
            </a:r>
            <a:r>
              <a:rPr lang="en-GB" sz="1150" dirty="0"/>
              <a:t>) – nu (upper bound of the fraction of margin errors and lower bound of the fraction of support vectors.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Bernoulli NB – </a:t>
            </a:r>
            <a:r>
              <a:rPr lang="en-GB" sz="1150" dirty="0" err="1"/>
              <a:t>fit_prior</a:t>
            </a:r>
            <a:r>
              <a:rPr lang="en-GB" sz="1150" dirty="0"/>
              <a:t> (learn class prior probabilities, True our false).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Ada Boost Classifier – number of estimators (which boosting is terminated).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Passive Aggressive Classifier –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SGDC Classifier -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Complement NB – norm (to perform our not second normalization of the weights) , </a:t>
            </a:r>
            <a:r>
              <a:rPr lang="en-GB" sz="1150" dirty="0" err="1"/>
              <a:t>fit_priot</a:t>
            </a:r>
            <a:r>
              <a:rPr lang="en-GB" sz="1150" dirty="0"/>
              <a:t> (used in edge case with a single class in training set).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/>
              <a:t>Random Forest Classifier – Max features, Min samples leaf, number of estimators.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50" dirty="0"/>
          </a:p>
        </p:txBody>
      </p:sp>
    </p:spTree>
    <p:extLst>
      <p:ext uri="{BB962C8B-B14F-4D97-AF65-F5344CB8AC3E}">
        <p14:creationId xmlns:p14="http://schemas.microsoft.com/office/powerpoint/2010/main" val="2566924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790094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Applied – Supervised learning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561000" y="829063"/>
            <a:ext cx="824572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Logistic regression – statistical method for predicting binary classes.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Nu-Support Vector Classification (</a:t>
            </a:r>
            <a:r>
              <a:rPr lang="en-GB" dirty="0" err="1"/>
              <a:t>NuSVC</a:t>
            </a:r>
            <a:r>
              <a:rPr lang="en-GB" dirty="0"/>
              <a:t>) – classifies by vectors.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Bernoulli NB – is a variant of naive Bayes, classification of the likelihood of occurrence, that accepts binary values of true and false.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AdaBoost Classifier – decision trees with one level, only one split.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Passive Aggressive Classifier – classification algorithm by online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SGDC Classifier – implements regularized linear models with stochastic gradient descent.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Complement NB – is a variant of naive Bayes, particularly suited for imbalanced data sets.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Random Forest Classifier – estimator that fits a number of decision tree classifiers.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382062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0999" y="428225"/>
            <a:ext cx="7563669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Passive Aggressive Classifier - Detailed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0998" y="874538"/>
            <a:ext cx="7563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 Aggressive Classifier belongs to the category of online learning algorithms in machine learning. </a:t>
            </a:r>
            <a:endParaRPr lang="en-PT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689545" y="1150589"/>
            <a:ext cx="803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Passive-Aggressive algorithms are generally used for large-scale learning. It is one of the few ‘</a:t>
            </a:r>
            <a:r>
              <a:rPr lang="en-GB" sz="1200" b="1" dirty="0"/>
              <a:t>online-learning algorithms</a:t>
            </a:r>
            <a:r>
              <a:rPr lang="en-GB" sz="1200" dirty="0"/>
              <a:t>‘. In online machine learning algorithms, the input data comes in sequential order and the machine learning model is updated step-by-step, as opposed to batch learning, where the entire training dataset is used at once. </a:t>
            </a:r>
            <a:endParaRPr lang="en-P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2CD2D-7ECC-AC20-FC8C-C513E0D64D65}"/>
              </a:ext>
            </a:extLst>
          </p:cNvPr>
          <p:cNvSpPr txBox="1"/>
          <p:nvPr/>
        </p:nvSpPr>
        <p:spPr>
          <a:xfrm>
            <a:off x="560999" y="3945760"/>
            <a:ext cx="8163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GB" sz="1050" b="1" dirty="0"/>
              <a:t>Important parameters:</a:t>
            </a:r>
            <a:endParaRPr lang="en-GB" sz="1050" dirty="0"/>
          </a:p>
          <a:p>
            <a:pPr algn="just" fontAlgn="base"/>
            <a:r>
              <a:rPr lang="en-GB" sz="1050" dirty="0"/>
              <a:t>C : This is the regularization parameter, and denotes the penalization the model will make on an incorrect prediction</a:t>
            </a:r>
          </a:p>
          <a:p>
            <a:pPr algn="just" fontAlgn="base"/>
            <a:r>
              <a:rPr lang="en-GB" sz="1050" dirty="0" err="1"/>
              <a:t>max_iter</a:t>
            </a:r>
            <a:r>
              <a:rPr lang="en-GB" sz="1050" dirty="0"/>
              <a:t> : The maximum number of iterations the model makes over the training data.</a:t>
            </a:r>
          </a:p>
          <a:p>
            <a:pPr algn="just" fontAlgn="base"/>
            <a:r>
              <a:rPr lang="en-GB" sz="1050" dirty="0" err="1"/>
              <a:t>tol</a:t>
            </a:r>
            <a:r>
              <a:rPr lang="en-GB" sz="1050" dirty="0"/>
              <a:t> : The stopping criterion. If it is set to None, the model will stop when (</a:t>
            </a:r>
            <a:r>
              <a:rPr lang="en-GB" sz="1050" i="1" dirty="0"/>
              <a:t>loss &gt; </a:t>
            </a:r>
            <a:r>
              <a:rPr lang="en-GB" sz="1050" i="1" dirty="0" err="1"/>
              <a:t>previous_loss</a:t>
            </a:r>
            <a:r>
              <a:rPr lang="en-GB" sz="1050" i="1" dirty="0"/>
              <a:t>  –  </a:t>
            </a:r>
            <a:r>
              <a:rPr lang="en-GB" sz="1050" i="1" dirty="0" err="1"/>
              <a:t>tol</a:t>
            </a:r>
            <a:r>
              <a:rPr lang="en-GB" sz="1050" dirty="0"/>
              <a:t>). By default, it is set to 1e-3.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EE8C72-882D-0E48-02C5-9D978A762B35}"/>
              </a:ext>
            </a:extLst>
          </p:cNvPr>
          <p:cNvSpPr txBox="1"/>
          <p:nvPr/>
        </p:nvSpPr>
        <p:spPr>
          <a:xfrm>
            <a:off x="921893" y="1929614"/>
            <a:ext cx="7802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This is very useful in situations where there is a huge amount of data and it is computationally infeasible to train the entire dataset because of the sheer size of the data. We can simply say that an online-learning algorithm will get a training example, update the classifier, and then throw away the example.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34633-783D-17E4-DC12-9A4AA9692388}"/>
              </a:ext>
            </a:extLst>
          </p:cNvPr>
          <p:cNvSpPr txBox="1"/>
          <p:nvPr/>
        </p:nvSpPr>
        <p:spPr>
          <a:xfrm>
            <a:off x="1409073" y="2660688"/>
            <a:ext cx="7315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GB" sz="1200" b="1" dirty="0"/>
              <a:t>How Passive-Aggressive Algorithms Work:</a:t>
            </a:r>
            <a:br>
              <a:rPr lang="en-GB" sz="1200" dirty="0"/>
            </a:br>
            <a:r>
              <a:rPr lang="en-GB" sz="1200" dirty="0"/>
              <a:t>Passive-Aggressive algorithms are called so because :</a:t>
            </a:r>
          </a:p>
          <a:p>
            <a:pPr algn="just" fontAlgn="base"/>
            <a:r>
              <a:rPr lang="en-GB" sz="1200" b="1" dirty="0"/>
              <a:t>Passive: </a:t>
            </a:r>
            <a:r>
              <a:rPr lang="en-GB" sz="1200" dirty="0"/>
              <a:t>If the prediction is correct, keep the model and do not make any changes. i.e., the data in the example is not enough to cause any changes in the model. </a:t>
            </a:r>
          </a:p>
          <a:p>
            <a:pPr algn="just" fontAlgn="base"/>
            <a:r>
              <a:rPr lang="en-GB" sz="1200" b="1" dirty="0"/>
              <a:t>Aggressive: </a:t>
            </a:r>
            <a:r>
              <a:rPr lang="en-GB" sz="1200" dirty="0"/>
              <a:t>If the prediction is incorrect, make changes to the model. i.e., some change to the model may correct it.</a:t>
            </a:r>
          </a:p>
        </p:txBody>
      </p:sp>
    </p:spTree>
    <p:extLst>
      <p:ext uri="{BB962C8B-B14F-4D97-AF65-F5344CB8AC3E}">
        <p14:creationId xmlns:p14="http://schemas.microsoft.com/office/powerpoint/2010/main" val="27956840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996</Words>
  <Application>Microsoft Macintosh PowerPoint</Application>
  <PresentationFormat>On-screen Show (16:9)</PresentationFormat>
  <Paragraphs>173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Poppins</vt:lpstr>
      <vt:lpstr>Helvetica Neue Light</vt:lpstr>
      <vt:lpstr>Calibri</vt:lpstr>
      <vt:lpstr>Arial</vt:lpstr>
      <vt:lpstr>Poppins Medium</vt:lpstr>
      <vt:lpstr>Libre Franklin</vt:lpstr>
      <vt:lpstr>Bookman Old Style</vt:lpstr>
      <vt:lpstr>Helvetica Neue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condominios@futurebuildingco.pt</cp:lastModifiedBy>
  <cp:revision>21</cp:revision>
  <dcterms:modified xsi:type="dcterms:W3CDTF">2022-06-26T14:28:24Z</dcterms:modified>
</cp:coreProperties>
</file>